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12" r:id="rId3"/>
    <p:sldMasterId id="2147483754" r:id="rId4"/>
    <p:sldMasterId id="2147483768" r:id="rId5"/>
    <p:sldMasterId id="2147483782" r:id="rId6"/>
    <p:sldMasterId id="2147483796" r:id="rId7"/>
    <p:sldMasterId id="2147483810" r:id="rId8"/>
    <p:sldMasterId id="2147483824" r:id="rId9"/>
  </p:sldMasterIdLst>
  <p:sldIdLst>
    <p:sldId id="279" r:id="rId10"/>
    <p:sldId id="256" r:id="rId11"/>
    <p:sldId id="287" r:id="rId12"/>
    <p:sldId id="280" r:id="rId13"/>
    <p:sldId id="259" r:id="rId14"/>
    <p:sldId id="283" r:id="rId15"/>
    <p:sldId id="284" r:id="rId16"/>
    <p:sldId id="286" r:id="rId17"/>
    <p:sldId id="282" r:id="rId18"/>
    <p:sldId id="271" r:id="rId19"/>
    <p:sldId id="261" r:id="rId20"/>
    <p:sldId id="288" r:id="rId21"/>
    <p:sldId id="302" r:id="rId22"/>
    <p:sldId id="273" r:id="rId23"/>
    <p:sldId id="274" r:id="rId24"/>
    <p:sldId id="262" r:id="rId25"/>
    <p:sldId id="301" r:id="rId26"/>
    <p:sldId id="290" r:id="rId27"/>
    <p:sldId id="263" r:id="rId28"/>
    <p:sldId id="265" r:id="rId29"/>
    <p:sldId id="264" r:id="rId30"/>
    <p:sldId id="292" r:id="rId31"/>
    <p:sldId id="293" r:id="rId32"/>
    <p:sldId id="294" r:id="rId33"/>
    <p:sldId id="291" r:id="rId34"/>
    <p:sldId id="300" r:id="rId35"/>
    <p:sldId id="298" r:id="rId36"/>
    <p:sldId id="299" r:id="rId37"/>
    <p:sldId id="296" r:id="rId38"/>
    <p:sldId id="297" r:id="rId39"/>
    <p:sldId id="26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22327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327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6743E-748C-40AD-91B4-AA068CFE25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1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E5A8C-F0C4-4670-A2A4-74D8975466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035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0BE98-B5D1-417D-8741-FE07FBEFFB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103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55989-F4B9-41FD-ABB9-2F065C68249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48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73447-2157-4C5E-B4A5-A83CF03F1E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780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A9333-9D59-4955-BF3D-1A7D36FF2E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062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2B091-826D-4EFF-B5BF-830E1A411BB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1537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D65DF-BB86-43F0-94B5-F26E2A117D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544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7C7A6-BD70-431C-821A-7B2D18B485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120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B6E55-C2EA-456C-9DDE-04C32168EA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06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CAA07-D3F5-4D63-98DF-9442135305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654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2D3BD-3509-4390-B228-90DE20CC7F9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5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427ED-547D-48FF-8C88-CEE285D4FC9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880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9A8E6-FD22-4D22-9F10-BF092688CCB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487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444BD-F04D-403D-B50E-1DE25766AE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617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2461F-1C46-4CBE-ABD7-DD13B72774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6594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4214F-351C-4CFF-BBEA-1C2D71C6EB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543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6A0F1-D773-4F71-BD20-D437922489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103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63CEB-5957-498A-A8E4-77705E10D4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58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87CCA-E6C8-48EF-8E7C-14F9385626A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69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44712-4652-4FD9-9419-10F462D4030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196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22327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327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6743E-748C-40AD-91B4-AA068CFE25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9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D4A7C-B306-419A-A06E-2CB105B134D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89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65FC1-67B0-4608-9B4D-ACEC0ACCA3F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38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FA053-B7B9-488A-8C8C-C9FD0ACAB7B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35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ED9AA-EF58-404C-8230-8CBD675E889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35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14661-F8FE-4DA2-A7A0-C488390D6E6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5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D4A7C-B306-419A-A06E-2CB105B134D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3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7EADC-B273-48BB-9EB3-8999C258A0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709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2B097-4A38-4375-B743-FF50CDF233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43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D4340-8707-4FA9-8A38-BA3379E99C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38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E5A8C-F0C4-4670-A2A4-74D8975466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71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427ED-547D-48FF-8C88-CEE285D4FC9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329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87CCA-E6C8-48EF-8E7C-14F9385626A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50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44712-4652-4FD9-9419-10F462D4030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16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22327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327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6743E-748C-40AD-91B4-AA068CFE25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41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D4A7C-B306-419A-A06E-2CB105B134D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93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65FC1-67B0-4608-9B4D-ACEC0ACCA3F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46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65FC1-67B0-4608-9B4D-ACEC0ACCA3F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57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FA053-B7B9-488A-8C8C-C9FD0ACAB7B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31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ED9AA-EF58-404C-8230-8CBD675E889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79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14661-F8FE-4DA2-A7A0-C488390D6E6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568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7EADC-B273-48BB-9EB3-8999C258A0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26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2B097-4A38-4375-B743-FF50CDF233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283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D4340-8707-4FA9-8A38-BA3379E99C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48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E5A8C-F0C4-4670-A2A4-74D8975466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09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427ED-547D-48FF-8C88-CEE285D4FC9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72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87CCA-E6C8-48EF-8E7C-14F9385626A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50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44712-4652-4FD9-9419-10F462D4030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46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FA053-B7B9-488A-8C8C-C9FD0ACAB7B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812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22327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327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6743E-748C-40AD-91B4-AA068CFE25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20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D4A7C-B306-419A-A06E-2CB105B134D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58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65FC1-67B0-4608-9B4D-ACEC0ACCA3F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952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FA053-B7B9-488A-8C8C-C9FD0ACAB7B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42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ED9AA-EF58-404C-8230-8CBD675E889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4403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14661-F8FE-4DA2-A7A0-C488390D6E6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4346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7EADC-B273-48BB-9EB3-8999C258A0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747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2B097-4A38-4375-B743-FF50CDF233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30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D4340-8707-4FA9-8A38-BA3379E99C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69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9E5A8C-F0C4-4670-A2A4-74D8975466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0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AED9AA-EF58-404C-8230-8CBD675E889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110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427ED-547D-48FF-8C88-CEE285D4FC9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76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A87CCA-E6C8-48EF-8E7C-14F9385626A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933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44712-4652-4FD9-9419-10F462D4030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600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22327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327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52CE4-4670-4564-AF1C-373F5648C3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248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48B01-6AB6-4BD3-856A-2DCEEFF3BA0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488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A0A05-8EEB-47F0-B4A4-F91AA44218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267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D101C-C0BB-409A-BF4B-E6816F00D4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312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830D8-D168-4E61-987D-7CF7B92DCC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113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15321-75D7-4B22-8779-0ED8B1C7910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8143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627AF-EE69-44E6-B888-7AA87D2C10B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854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14661-F8FE-4DA2-A7A0-C488390D6E6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299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B18E4-8D7F-4ADC-9206-3D104CF810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762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0BE98-B5D1-417D-8741-FE07FBEFFB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701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55989-F4B9-41FD-ABB9-2F065C68249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638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73447-2157-4C5E-B4A5-A83CF03F1E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444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A9333-9D59-4955-BF3D-1A7D36FF2E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341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2B091-826D-4EFF-B5BF-830E1A411BB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090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22327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327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52CE4-4670-4564-AF1C-373F5648C3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944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48B01-6AB6-4BD3-856A-2DCEEFF3BA0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0744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A0A05-8EEB-47F0-B4A4-F91AA44218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808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D101C-C0BB-409A-BF4B-E6816F00D4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7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7EADC-B273-48BB-9EB3-8999C258A0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616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830D8-D168-4E61-987D-7CF7B92DCC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55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15321-75D7-4B22-8779-0ED8B1C7910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990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627AF-EE69-44E6-B888-7AA87D2C10B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887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B18E4-8D7F-4ADC-9206-3D104CF810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46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0BE98-B5D1-417D-8741-FE07FBEFFB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451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55989-F4B9-41FD-ABB9-2F065C68249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709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73447-2157-4C5E-B4A5-A83CF03F1E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249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A9333-9D59-4955-BF3D-1A7D36FF2E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901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2B091-826D-4EFF-B5BF-830E1A411BB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641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22327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327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52CE4-4670-4564-AF1C-373F5648C3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32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2B097-4A38-4375-B743-FF50CDF2336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1919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48B01-6AB6-4BD3-856A-2DCEEFF3BA0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473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A0A05-8EEB-47F0-B4A4-F91AA44218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156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D101C-C0BB-409A-BF4B-E6816F00D4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706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830D8-D168-4E61-987D-7CF7B92DCC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8942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15321-75D7-4B22-8779-0ED8B1C7910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978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627AF-EE69-44E6-B888-7AA87D2C10B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651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B18E4-8D7F-4ADC-9206-3D104CF810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830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0BE98-B5D1-417D-8741-FE07FBEFFB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588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55989-F4B9-41FD-ABB9-2F065C68249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368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73447-2157-4C5E-B4A5-A83CF03F1E3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3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2D4340-8707-4FA9-8A38-BA3379E99C1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436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A9333-9D59-4955-BF3D-1A7D36FF2E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807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2B091-826D-4EFF-B5BF-830E1A411BB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8866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22327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327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52CE4-4670-4564-AF1C-373F5648C3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114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48B01-6AB6-4BD3-856A-2DCEEFF3BA0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719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A0A05-8EEB-47F0-B4A4-F91AA44218F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623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BD101C-C0BB-409A-BF4B-E6816F00D4D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139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830D8-D168-4E61-987D-7CF7B92DCC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621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515321-75D7-4B22-8779-0ED8B1C7910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358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627AF-EE69-44E6-B888-7AA87D2C10B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760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B18E4-8D7F-4ADC-9206-3D104CF810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6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725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222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222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222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22224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224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224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225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7E3AAB-4153-466E-BC44-75C7C2607535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22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23777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725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222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222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222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22224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224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224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225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7E3AAB-4153-466E-BC44-75C7C2607535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22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853282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725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222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222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222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22224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224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224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225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7E3AAB-4153-466E-BC44-75C7C2607535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22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9631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725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222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222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222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22224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224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224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225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7E3AAB-4153-466E-BC44-75C7C2607535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22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2086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725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222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222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222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22224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224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224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225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0000E-DCFF-4773-990A-AB68D554026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22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60669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725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222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222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222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22224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224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224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225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0000E-DCFF-4773-990A-AB68D554026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22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62160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725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222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222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222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22224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224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224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225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0000E-DCFF-4773-990A-AB68D554026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22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58534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5725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222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222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2222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2222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3 w 717"/>
                <a:gd name="T1" fmla="*/ 845 h 845"/>
                <a:gd name="T2" fmla="*/ 723 w 717"/>
                <a:gd name="T3" fmla="*/ 821 h 845"/>
                <a:gd name="T4" fmla="*/ 580 w 717"/>
                <a:gd name="T5" fmla="*/ 605 h 845"/>
                <a:gd name="T6" fmla="*/ 409 w 717"/>
                <a:gd name="T7" fmla="*/ 396 h 845"/>
                <a:gd name="T8" fmla="*/ 224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2 w 717"/>
                <a:gd name="T15" fmla="*/ 198 h 845"/>
                <a:gd name="T16" fmla="*/ 403 w 717"/>
                <a:gd name="T17" fmla="*/ 408 h 845"/>
                <a:gd name="T18" fmla="*/ 574 w 717"/>
                <a:gd name="T19" fmla="*/ 623 h 845"/>
                <a:gd name="T20" fmla="*/ 723 w 717"/>
                <a:gd name="T21" fmla="*/ 845 h 845"/>
                <a:gd name="T22" fmla="*/ 723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0 w 407"/>
                <a:gd name="T1" fmla="*/ 414 h 414"/>
                <a:gd name="T2" fmla="*/ 410 w 407"/>
                <a:gd name="T3" fmla="*/ 396 h 414"/>
                <a:gd name="T4" fmla="*/ 225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9 w 407"/>
                <a:gd name="T13" fmla="*/ 204 h 414"/>
                <a:gd name="T14" fmla="*/ 410 w 407"/>
                <a:gd name="T15" fmla="*/ 414 h 414"/>
                <a:gd name="T16" fmla="*/ 410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2222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2 w 586"/>
                <a:gd name="T1" fmla="*/ 0 h 599"/>
                <a:gd name="T2" fmla="*/ 574 w 586"/>
                <a:gd name="T3" fmla="*/ 0 h 599"/>
                <a:gd name="T4" fmla="*/ 410 w 586"/>
                <a:gd name="T5" fmla="*/ 132 h 599"/>
                <a:gd name="T6" fmla="*/ 260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0 w 586"/>
                <a:gd name="T17" fmla="*/ 282 h 599"/>
                <a:gd name="T18" fmla="*/ 416 w 586"/>
                <a:gd name="T19" fmla="*/ 138 h 599"/>
                <a:gd name="T20" fmla="*/ 592 w 586"/>
                <a:gd name="T21" fmla="*/ 0 h 599"/>
                <a:gd name="T22" fmla="*/ 592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2 w 269"/>
                <a:gd name="T1" fmla="*/ 0 h 252"/>
                <a:gd name="T2" fmla="*/ 254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2 w 269"/>
                <a:gd name="T15" fmla="*/ 0 h 252"/>
                <a:gd name="T16" fmla="*/ 272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.VnTime" pitchFamily="34" charset="0"/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.VnTime" pitchFamily="34" charset="0"/>
              </a:endParaRPr>
            </a:p>
          </p:txBody>
        </p:sp>
      </p:grpSp>
      <p:sp>
        <p:nvSpPr>
          <p:cNvPr id="22224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224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224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225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0000E-DCFF-4773-990A-AB68D554026B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222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9596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89159A-38AC-4A76-86C1-0981DBA7B049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9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D:\T&#432;%20li&#7879;u\New%20folder\N&#250;i%20l&#7917;a%20phun%20tr&#224;o%20d&#432;&#7899;i%20l&#242;ng%20bi&#7875;n.mp4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file:///D:\T&#432;%20li&#7879;u\h&#236;nh%20th&#224;nh%20n&#250;i%20Hymalaya.mp4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1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4" name="Picture 4" descr="Untitled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28194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5" name="Oval 5"/>
          <p:cNvSpPr>
            <a:spLocks noChangeArrowheads="1"/>
          </p:cNvSpPr>
          <p:nvPr/>
        </p:nvSpPr>
        <p:spPr bwMode="auto">
          <a:xfrm>
            <a:off x="6324600" y="26670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endParaRPr lang="en-US"/>
          </a:p>
        </p:txBody>
      </p:sp>
      <p:sp>
        <p:nvSpPr>
          <p:cNvPr id="204806" name="Oval 6"/>
          <p:cNvSpPr>
            <a:spLocks noChangeArrowheads="1"/>
          </p:cNvSpPr>
          <p:nvPr/>
        </p:nvSpPr>
        <p:spPr bwMode="auto">
          <a:xfrm rot="250664">
            <a:off x="5064125" y="1905000"/>
            <a:ext cx="3124200" cy="2057400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endParaRPr lang="en-US"/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52400" y="152400"/>
            <a:ext cx="8763000" cy="914400"/>
          </a:xfrm>
          <a:prstGeom prst="rect">
            <a:avLst/>
          </a:prstGeom>
          <a:solidFill>
            <a:srgbClr val="FF99CC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endParaRPr lang="vi-VN" sz="1400">
              <a:latin typeface=".VnTimeH" pitchFamily="34" charset="0"/>
            </a:endParaRPr>
          </a:p>
        </p:txBody>
      </p:sp>
      <p:sp>
        <p:nvSpPr>
          <p:cNvPr id="4102" name="WordArt 10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3857625" cy="785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36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Text Box 13"/>
          <p:cNvSpPr txBox="1">
            <a:spLocks noChangeArrowheads="1"/>
          </p:cNvSpPr>
          <p:nvPr/>
        </p:nvSpPr>
        <p:spPr bwMode="auto">
          <a:xfrm>
            <a:off x="685800" y="4724400"/>
            <a:ext cx="312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400">
              <a:latin typeface="Verdana" panose="020B0604030504040204" pitchFamily="34" charset="0"/>
            </a:endParaRPr>
          </a:p>
        </p:txBody>
      </p:sp>
      <p:sp>
        <p:nvSpPr>
          <p:cNvPr id="4104" name="Text Box 15"/>
          <p:cNvSpPr txBox="1">
            <a:spLocks noChangeArrowheads="1"/>
          </p:cNvSpPr>
          <p:nvPr/>
        </p:nvSpPr>
        <p:spPr bwMode="auto">
          <a:xfrm>
            <a:off x="685800" y="4724400"/>
            <a:ext cx="3140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endParaRPr lang="vi-VN" sz="1400">
              <a:latin typeface="Verdana" panose="020B0604030504040204" pitchFamily="34" charset="0"/>
            </a:endParaRPr>
          </a:p>
        </p:txBody>
      </p:sp>
      <p:sp>
        <p:nvSpPr>
          <p:cNvPr id="204816" name="Text Box 16"/>
          <p:cNvSpPr txBox="1">
            <a:spLocks noChangeArrowheads="1"/>
          </p:cNvSpPr>
          <p:nvPr/>
        </p:nvSpPr>
        <p:spPr bwMode="auto">
          <a:xfrm>
            <a:off x="838200" y="4495800"/>
            <a:ext cx="2971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4819" name="Group 19"/>
          <p:cNvGrpSpPr>
            <a:grpSpLocks/>
          </p:cNvGrpSpPr>
          <p:nvPr/>
        </p:nvGrpSpPr>
        <p:grpSpPr bwMode="auto">
          <a:xfrm>
            <a:off x="4876800" y="2819400"/>
            <a:ext cx="685800" cy="685800"/>
            <a:chOff x="3059" y="1776"/>
            <a:chExt cx="432" cy="432"/>
          </a:xfrm>
        </p:grpSpPr>
        <p:sp>
          <p:nvSpPr>
            <p:cNvPr id="4113" name="Oval 20"/>
            <p:cNvSpPr>
              <a:spLocks noChangeArrowheads="1"/>
            </p:cNvSpPr>
            <p:nvPr/>
          </p:nvSpPr>
          <p:spPr bwMode="auto">
            <a:xfrm>
              <a:off x="3059" y="1776"/>
              <a:ext cx="432" cy="432"/>
            </a:xfrm>
            <a:prstGeom prst="ellipse">
              <a:avLst/>
            </a:prstGeom>
            <a:solidFill>
              <a:srgbClr val="CCFFFF">
                <a:alpha val="92155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4114" name="Line 21"/>
            <p:cNvSpPr>
              <a:spLocks noChangeShapeType="1"/>
            </p:cNvSpPr>
            <p:nvPr/>
          </p:nvSpPr>
          <p:spPr bwMode="auto">
            <a:xfrm flipH="1">
              <a:off x="3154" y="1824"/>
              <a:ext cx="254" cy="354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25" name="Text Box 25"/>
          <p:cNvSpPr txBox="1">
            <a:spLocks noChangeArrowheads="1"/>
          </p:cNvSpPr>
          <p:nvPr/>
        </p:nvSpPr>
        <p:spPr bwMode="auto">
          <a:xfrm>
            <a:off x="4953000" y="4419600"/>
            <a:ext cx="320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29" name="Text Box 29"/>
          <p:cNvSpPr txBox="1">
            <a:spLocks noChangeArrowheads="1"/>
          </p:cNvSpPr>
          <p:nvPr/>
        </p:nvSpPr>
        <p:spPr bwMode="auto">
          <a:xfrm>
            <a:off x="152400" y="5120695"/>
            <a:ext cx="4114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09" name="Text Box 30"/>
          <p:cNvSpPr txBox="1">
            <a:spLocks noChangeArrowheads="1"/>
          </p:cNvSpPr>
          <p:nvPr/>
        </p:nvSpPr>
        <p:spPr bwMode="auto">
          <a:xfrm>
            <a:off x="5334000" y="5715000"/>
            <a:ext cx="3200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400"/>
          </a:p>
        </p:txBody>
      </p:sp>
      <p:sp>
        <p:nvSpPr>
          <p:cNvPr id="204832" name="Text Box 32"/>
          <p:cNvSpPr txBox="1">
            <a:spLocks noChangeArrowheads="1"/>
          </p:cNvSpPr>
          <p:nvPr/>
        </p:nvSpPr>
        <p:spPr bwMode="auto">
          <a:xfrm>
            <a:off x="4214812" y="5059884"/>
            <a:ext cx="4876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sz="20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50000"/>
              </a:spcBef>
              <a:buFontTx/>
              <a:buChar char="-"/>
            </a:pPr>
            <a:r>
              <a:rPr lang="en-US" sz="20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 dirty="0" err="1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0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0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11" name="Text Box 33"/>
          <p:cNvSpPr txBox="1">
            <a:spLocks noChangeArrowheads="1"/>
          </p:cNvSpPr>
          <p:nvPr/>
        </p:nvSpPr>
        <p:spPr bwMode="auto">
          <a:xfrm>
            <a:off x="152400" y="16002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204834" name="Text Box 34"/>
          <p:cNvSpPr txBox="1">
            <a:spLocks noChangeArrowheads="1"/>
          </p:cNvSpPr>
          <p:nvPr/>
        </p:nvSpPr>
        <p:spPr bwMode="auto">
          <a:xfrm>
            <a:off x="152400" y="1476018"/>
            <a:ext cx="89916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352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204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607 -0.17824 C 0.25121 -0.17824 0.32916 -0.11366 0.32916 -0.0338 C 0.32916 0.04607 0.25121 0.11158 0.15607 0.11158 C 0.06076 0.11158 -0.01632 0.04607 -0.01632 -0.0338 C -0.01632 -0.11366 0.06076 -0.17824 0.15607 -0.17824 Z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0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5" grpId="0" animBg="1"/>
      <p:bldP spid="204806" grpId="0" animBg="1"/>
      <p:bldP spid="204816" grpId="0"/>
      <p:bldP spid="204825" grpId="0"/>
      <p:bldP spid="204829" grpId="0"/>
      <p:bldP spid="204832" grpId="0"/>
      <p:bldP spid="204834" grpId="0"/>
      <p:bldP spid="20483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earth_interior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048000" cy="26670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6096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FFFF00"/>
                </a:solidFill>
                <a:latin typeface="Algerian" pitchFamily="82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</a:rPr>
              <a:t>CẤU TRÚC CỦA TRÁI ĐẤT</a:t>
            </a: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228600" y="39624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VỎ TRÁI ĐẤT</a:t>
            </a:r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3352800" y="38862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LỚP TRUNG GIAN (QUYỂN MANTI)</a:t>
            </a:r>
          </a:p>
        </p:txBody>
      </p:sp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6400800" y="38862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LÕI TRÁI ĐẤT (NHÂN)</a:t>
            </a:r>
          </a:p>
        </p:txBody>
      </p:sp>
      <p:pic>
        <p:nvPicPr>
          <p:cNvPr id="265223" name="Picture 7" descr="earth_core copy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066800"/>
            <a:ext cx="3071812" cy="26670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24" name="Picture 8" descr="earth_mantle copy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066800"/>
            <a:ext cx="2743200" cy="26670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225" name="Picture 9" descr="GLOBEAN_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09403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6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6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animBg="1"/>
      <p:bldP spid="265220" grpId="0"/>
      <p:bldP spid="265221" grpId="0"/>
      <p:bldP spid="2652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12376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5530129" y="1219199"/>
            <a:ext cx="2756622" cy="3068519"/>
          </a:xfrm>
          <a:prstGeom prst="cloudCallout">
            <a:avLst>
              <a:gd name="adj1" fmla="val -57035"/>
              <a:gd name="adj2" fmla="val 6376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4673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ine Callout 1 1"/>
          <p:cNvSpPr/>
          <p:nvPr/>
        </p:nvSpPr>
        <p:spPr>
          <a:xfrm>
            <a:off x="5334000" y="1351220"/>
            <a:ext cx="3810000" cy="2936498"/>
          </a:xfrm>
          <a:prstGeom prst="borderCallout1">
            <a:avLst>
              <a:gd name="adj1" fmla="val 49050"/>
              <a:gd name="adj2" fmla="val -696"/>
              <a:gd name="adj3" fmla="val 65345"/>
              <a:gd name="adj4" fmla="val -7829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(15%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1%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286000" y="3276601"/>
            <a:ext cx="4724400" cy="1981199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5638800" y="5257800"/>
            <a:ext cx="3276600" cy="12954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normalizeH="0" baseline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normalizeH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normalizeH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2800" b="1" i="0" u="none" strike="noStrike" normalizeH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normalizeH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kumimoji="0" lang="en-US" sz="2800" b="1" i="0" u="none" strike="noStrike" normalizeH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normalizeH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kumimoji="0" lang="en-US" sz="2800" b="1" i="0" u="none" strike="noStrike" normalizeH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normalizeH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kumimoji="0" lang="en-US" sz="2800" b="1" i="0" u="none" strike="noStrike" normalizeH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normalizeH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US" sz="2800" b="1" i="0" u="none" strike="noStrike" normalizeH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normalizeH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kumimoji="0" lang="en-US" sz="2800" b="1" i="0" u="none" strike="noStrike" normalizeH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normalizeH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1" i="0" u="none" strike="noStrike" normalizeH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normalizeH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normalizeH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normalizeH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2800" b="1" i="0" u="none" strike="noStrike" normalizeH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normalizeH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kumimoji="0" lang="en-US" sz="2800" b="1" i="0" u="none" strike="noStrike" normalizeH="0" baseline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0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10. CẤU TẠO BÊN TRONG CỦA TRÁI ĐẤT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32.</a:t>
            </a:r>
          </a:p>
          <a:p>
            <a:pPr marL="0" indent="0" algn="just">
              <a:buNone/>
            </a:pP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15%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1%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1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381000" y="1905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None/>
              <a:defRPr/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endParaRPr lang="en-US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6867" name="Picture 6" descr="Earth-1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990600" y="2514600"/>
            <a:ext cx="73469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 Tại sao nói: lớp vỏ Trái Đất có vai trò rất quan trọng?</a:t>
            </a:r>
          </a:p>
        </p:txBody>
      </p:sp>
    </p:spTree>
    <p:extLst>
      <p:ext uri="{BB962C8B-B14F-4D97-AF65-F5344CB8AC3E}">
        <p14:creationId xmlns:p14="http://schemas.microsoft.com/office/powerpoint/2010/main" val="264803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10: CẤU TẠO BÊN TRONG  CỦA TRÁI ĐẤT</a:t>
            </a: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0" y="9906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CẤU TẠO CỦA  LỚP VỎ TRÁI ĐẤT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9460" name="Picture 5" descr="Cloud-01-june"/>
          <p:cNvPicPr>
            <a:picLocks noChangeAspect="1" noChangeArrowheads="1" noCrop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2514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Mua20dong20(45)25956"/>
          <p:cNvPicPr>
            <a:picLocks noChangeAspect="1" noChangeArrowheads="1" noCrop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coral_reef_1"/>
          <p:cNvPicPr>
            <a:picLocks noChangeAspect="1" noChangeArrowheads="1"/>
          </p:cNvPicPr>
          <p:nvPr/>
        </p:nvPicPr>
        <p:blipFill>
          <a:blip r:embed="rId4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657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14de96df89[1]31193"/>
          <p:cNvPicPr>
            <a:picLocks noChangeAspect="1" noChangeArrowheads="1" noCrop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21812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 descr="Dolphin-03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9620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0" descr="Storm-08-j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11049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23" name="Text Box 15"/>
          <p:cNvSpPr txBox="1">
            <a:spLocks noChangeArrowheads="1"/>
          </p:cNvSpPr>
          <p:nvPr/>
        </p:nvSpPr>
        <p:spPr bwMode="auto">
          <a:xfrm>
            <a:off x="381000" y="5486400"/>
            <a:ext cx="556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</p:txBody>
      </p:sp>
      <p:sp>
        <p:nvSpPr>
          <p:cNvPr id="19468" name="Rectangle 17"/>
          <p:cNvSpPr>
            <a:spLocks noChangeArrowheads="1"/>
          </p:cNvSpPr>
          <p:nvPr/>
        </p:nvSpPr>
        <p:spPr bwMode="auto">
          <a:xfrm>
            <a:off x="0" y="609600"/>
            <a:ext cx="6107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CẤU TẠO BÊN TRONG CỦA TRÁI ĐẤT.</a:t>
            </a:r>
          </a:p>
        </p:txBody>
      </p:sp>
    </p:spTree>
    <p:extLst>
      <p:ext uri="{BB962C8B-B14F-4D97-AF65-F5344CB8AC3E}">
        <p14:creationId xmlns:p14="http://schemas.microsoft.com/office/powerpoint/2010/main" val="51790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6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6" name="Picture 4" descr="ruong_bac_thang1_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77" name="Picture 5" descr="thuytldKaanapali-Beach-Maui-Hawa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FFFF"/>
                </a:solidFill>
                <a:latin typeface="Times New Roman" panose="02020603050405020304" pitchFamily="18" charset="0"/>
              </a:rPr>
              <a:t>Tác động của con người đã làm biến đổi bộ mặt Trái Đất rất nhiều:</a:t>
            </a:r>
          </a:p>
        </p:txBody>
      </p:sp>
      <p:sp>
        <p:nvSpPr>
          <p:cNvPr id="259080" name="Text Box 8"/>
          <p:cNvSpPr txBox="1">
            <a:spLocks noChangeArrowheads="1"/>
          </p:cNvSpPr>
          <p:nvPr/>
        </p:nvSpPr>
        <p:spPr bwMode="auto">
          <a:xfrm>
            <a:off x="2895600" y="4572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hướng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tích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cực</a:t>
            </a:r>
            <a:endParaRPr lang="en-US" sz="2400" dirty="0" smtClean="0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2438400" y="36576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theo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hướng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tiêu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cực</a:t>
            </a:r>
            <a:endParaRPr lang="en-US" sz="2400" dirty="0" smtClean="0">
              <a:solidFill>
                <a:srgbClr val="00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9082" name="Picture 10" descr="Dot_rung_lam_ray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419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83" name="Picture 11" descr="loi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441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84" name="Picture 12" descr="o nhie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4419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85" name="Picture 13" descr="vanlytruongthanh(kq)_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3124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228" name="Picture 156" descr="Rac_tha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67200"/>
            <a:ext cx="4495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1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5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9" grpId="0"/>
      <p:bldP spid="259080" grpId="0"/>
      <p:bldP spid="2590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28173"/>
            <a:ext cx="6553199" cy="534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6400800" y="730561"/>
            <a:ext cx="2743200" cy="3276600"/>
          </a:xfrm>
          <a:prstGeom prst="cloudCallout">
            <a:avLst>
              <a:gd name="adj1" fmla="val -50570"/>
              <a:gd name="adj2" fmla="val 6503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6400800" y="1328173"/>
            <a:ext cx="2895600" cy="3777227"/>
          </a:xfrm>
          <a:prstGeom prst="cloudCallout">
            <a:avLst>
              <a:gd name="adj1" fmla="val -44756"/>
              <a:gd name="adj2" fmla="val 6066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477000" y="1328173"/>
            <a:ext cx="2743200" cy="3810000"/>
          </a:xfrm>
          <a:prstGeom prst="cloudCallout">
            <a:avLst>
              <a:gd name="adj1" fmla="val -56692"/>
              <a:gd name="adj2" fmla="val 4415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2" grpId="0" animBg="1"/>
      <p:bldP spid="2" grpId="1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10. CẤU TẠO BÊN TRONG CỦA TRÁI ĐẤT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79120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32.</a:t>
            </a:r>
          </a:p>
          <a:p>
            <a:pPr marL="0" indent="0" algn="just">
              <a:buNone/>
            </a:pP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15%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1%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04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10. CẤU TẠO BÊN TRONG CỦA TRÁI ĐẤT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79120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32.</a:t>
            </a:r>
          </a:p>
          <a:p>
            <a:pPr marL="0" indent="0" algn="just">
              <a:buNone/>
            </a:pP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15%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1%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28173"/>
            <a:ext cx="6553199" cy="534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6608618" y="152400"/>
            <a:ext cx="2743200" cy="5620434"/>
          </a:xfrm>
          <a:prstGeom prst="cloudCallout">
            <a:avLst>
              <a:gd name="adj1" fmla="val -90469"/>
              <a:gd name="adj2" fmla="val 2568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669723" y="336813"/>
            <a:ext cx="2743200" cy="4706034"/>
          </a:xfrm>
          <a:prstGeom prst="cloudCallout">
            <a:avLst>
              <a:gd name="adj1" fmla="val -48611"/>
              <a:gd name="adj2" fmla="val 598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4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600200" y="381000"/>
            <a:ext cx="7086600" cy="9144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914400" y="1676400"/>
            <a:ext cx="7772400" cy="2669540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CẤU TẠO </a:t>
            </a:r>
          </a:p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 TRONG </a:t>
            </a:r>
          </a:p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TRÁI ĐẤT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3500" y="5867400"/>
            <a:ext cx="402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LÊ THỊ HƯỜNG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YÊN THƯỜNG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59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64" y="2819400"/>
            <a:ext cx="6438539" cy="369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89364" y="6438362"/>
            <a:ext cx="6283036" cy="4196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Hai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mảng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tách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xa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nhau</a:t>
            </a:r>
            <a:endParaRPr lang="en-US" sz="2000" b="1" dirty="0"/>
          </a:p>
        </p:txBody>
      </p:sp>
      <p:sp>
        <p:nvSpPr>
          <p:cNvPr id="6" name="Line Callout 1 5"/>
          <p:cNvSpPr/>
          <p:nvPr/>
        </p:nvSpPr>
        <p:spPr>
          <a:xfrm>
            <a:off x="3733800" y="646332"/>
            <a:ext cx="4194103" cy="2364938"/>
          </a:xfrm>
          <a:prstGeom prst="borderCallout1">
            <a:avLst>
              <a:gd name="adj1" fmla="val 48078"/>
              <a:gd name="adj2" fmla="val -1726"/>
              <a:gd name="adj3" fmla="val 115688"/>
              <a:gd name="adj4" fmla="val -6951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endParaRPr lang="en-US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ction Button: Movie 1">
            <a:hlinkClick r:id="rId3" action="ppaction://hlinkfile" highlightClick="1"/>
          </p:cNvPr>
          <p:cNvSpPr/>
          <p:nvPr/>
        </p:nvSpPr>
        <p:spPr>
          <a:xfrm>
            <a:off x="8534400" y="6438362"/>
            <a:ext cx="381000" cy="419638"/>
          </a:xfrm>
          <a:prstGeom prst="actionButtonMovi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7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2362200" y="2286000"/>
            <a:ext cx="4724400" cy="28956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Hai</a:t>
            </a:r>
            <a:r>
              <a:rPr lang="en-US" sz="3200" dirty="0" smtClean="0"/>
              <a:t> </a:t>
            </a:r>
            <a:r>
              <a:rPr lang="en-US" sz="3200" dirty="0" err="1" smtClean="0"/>
              <a:t>mảng</a:t>
            </a:r>
            <a:r>
              <a:rPr lang="en-US" sz="3200" dirty="0" smtClean="0"/>
              <a:t> </a:t>
            </a:r>
            <a:r>
              <a:rPr lang="en-US" sz="3200" dirty="0" err="1" smtClean="0"/>
              <a:t>xô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nhau</a:t>
            </a:r>
            <a:r>
              <a:rPr lang="en-US" sz="3200" dirty="0" smtClean="0"/>
              <a:t> </a:t>
            </a:r>
            <a:r>
              <a:rPr lang="en-US" sz="3200" dirty="0" err="1" smtClean="0"/>
              <a:t>sẽ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hệ</a:t>
            </a:r>
            <a:r>
              <a:rPr lang="en-US" sz="3200" dirty="0" smtClean="0"/>
              <a:t> </a:t>
            </a:r>
            <a:r>
              <a:rPr lang="en-US" sz="3200" dirty="0" err="1" smtClean="0"/>
              <a:t>quả</a:t>
            </a:r>
            <a:r>
              <a:rPr lang="en-US" sz="3200" dirty="0" smtClean="0"/>
              <a:t>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</a:p>
        </p:txBody>
      </p:sp>
      <p:sp>
        <p:nvSpPr>
          <p:cNvPr id="4" name="Action Button: Movie 3">
            <a:hlinkClick r:id="rId2" action="ppaction://hlinkfile" highlightClick="1"/>
          </p:cNvPr>
          <p:cNvSpPr/>
          <p:nvPr/>
        </p:nvSpPr>
        <p:spPr>
          <a:xfrm>
            <a:off x="8534400" y="6400800"/>
            <a:ext cx="381000" cy="457200"/>
          </a:xfrm>
          <a:prstGeom prst="actionButtonMovi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801053"/>
            <a:ext cx="5419725" cy="602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37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2" grpId="1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3810000" y="-47625"/>
            <a:ext cx="5257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Sự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dịch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chuyển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của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mảng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Ấn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Độ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về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phía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lục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địa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Á –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Âu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và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kết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quả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của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sự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chuyển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dịch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Himalaya –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nóc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nhà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thế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giới</a:t>
            </a:r>
            <a:r>
              <a:rPr lang="en-US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250883" name="Picture 3" descr="FigS8-2"/>
          <p:cNvPicPr>
            <a:picLocks noChangeAspect="1" noChangeArrowheads="1"/>
          </p:cNvPicPr>
          <p:nvPr/>
        </p:nvPicPr>
        <p:blipFill>
          <a:blip r:embed="rId2">
            <a:lum bright="-3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4" name="Picture 4" descr="Fig24tibet"/>
          <p:cNvPicPr>
            <a:picLocks noChangeAspect="1" noChangeArrowheads="1"/>
          </p:cNvPicPr>
          <p:nvPr/>
        </p:nvPicPr>
        <p:blipFill>
          <a:blip r:embed="rId3">
            <a:lum bright="-42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5418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5" name="AutoShape 5"/>
          <p:cNvSpPr>
            <a:spLocks noChangeArrowheads="1"/>
          </p:cNvSpPr>
          <p:nvPr/>
        </p:nvSpPr>
        <p:spPr bwMode="auto">
          <a:xfrm>
            <a:off x="3810000" y="42672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250886" name="Picture 6" descr="Nuihymalaya2"/>
          <p:cNvPicPr>
            <a:picLocks noChangeAspect="1" noChangeArrowheads="1"/>
          </p:cNvPicPr>
          <p:nvPr/>
        </p:nvPicPr>
        <p:blipFill>
          <a:blip r:embed="rId4" cstate="print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381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887" name="Picture 7" descr="19everest"/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76200" y="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ĐỈNH EVEREST</a:t>
            </a:r>
          </a:p>
        </p:txBody>
      </p:sp>
      <p:sp>
        <p:nvSpPr>
          <p:cNvPr id="250889" name="Text Box 9"/>
          <p:cNvSpPr txBox="1">
            <a:spLocks noChangeArrowheads="1"/>
          </p:cNvSpPr>
          <p:nvPr/>
        </p:nvSpPr>
        <p:spPr bwMode="auto">
          <a:xfrm>
            <a:off x="-76200" y="6353175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DÃY HYMALAYA</a:t>
            </a:r>
          </a:p>
        </p:txBody>
      </p:sp>
    </p:spTree>
    <p:extLst>
      <p:ext uri="{BB962C8B-B14F-4D97-AF65-F5344CB8AC3E}">
        <p14:creationId xmlns:p14="http://schemas.microsoft.com/office/powerpoint/2010/main" val="696583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25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25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5" grpId="0" animBg="1"/>
      <p:bldP spid="250888" grpId="0"/>
      <p:bldP spid="2508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123"/>
          <p:cNvPicPr>
            <a:picLocks noChangeAspect="1" noChangeArrowheads="1"/>
          </p:cNvPicPr>
          <p:nvPr/>
        </p:nvPicPr>
        <p:blipFill>
          <a:blip r:embed="rId2">
            <a:lum bright="-30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791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79475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0066"/>
                </a:solidFill>
                <a:latin typeface="Arial" panose="020B0604020202020204" pitchFamily="34" charset="0"/>
              </a:rPr>
              <a:t>? Quan sát sơ đồ sau và kết hợp nội dung SGK, cho biết nếu 2 mảng xô vào nhau sẽ hình thành dạng địa hình gì ?</a:t>
            </a:r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0" y="762000"/>
            <a:ext cx="8991600" cy="87947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Hai mảng xô vào nhau : Hình thành núi cao. Đồng thời sinh ra núi lửa và động đất</a:t>
            </a:r>
          </a:p>
        </p:txBody>
      </p:sp>
    </p:spTree>
    <p:extLst>
      <p:ext uri="{BB962C8B-B14F-4D97-AF65-F5344CB8AC3E}">
        <p14:creationId xmlns:p14="http://schemas.microsoft.com/office/powerpoint/2010/main" val="27301037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 animBg="1"/>
      <p:bldP spid="2488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868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VỀ NÚI LỬA VÀ ĐỘNG ĐẤT </a:t>
            </a:r>
          </a:p>
        </p:txBody>
      </p:sp>
      <p:pic>
        <p:nvPicPr>
          <p:cNvPr id="33795" name="Picture 8" descr="nuilua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441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9" descr="Volcano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4724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0" descr="Indonesia_Earthqua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38600"/>
            <a:ext cx="4724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11"/>
          <p:cNvSpPr txBox="1">
            <a:spLocks noChangeArrowheads="1"/>
          </p:cNvSpPr>
          <p:nvPr/>
        </p:nvSpPr>
        <p:spPr bwMode="auto">
          <a:xfrm>
            <a:off x="3048000" y="609600"/>
            <a:ext cx="365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VNI-Times" pitchFamily="2" charset="0"/>
              </a:rPr>
              <a:t>  </a:t>
            </a:r>
            <a:endParaRPr lang="en-US" sz="3200" b="1" smtClean="0">
              <a:solidFill>
                <a:srgbClr val="FFFFFF"/>
              </a:solidFill>
              <a:latin typeface="VNI-Times" pitchFamily="2" charset="0"/>
            </a:endParaRPr>
          </a:p>
        </p:txBody>
      </p:sp>
      <p:pic>
        <p:nvPicPr>
          <p:cNvPr id="260108" name="Picture 12" descr="0_Song_than-10_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41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3031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0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"/>
            <a:ext cx="9144000" cy="838200"/>
          </a:xfrm>
        </p:spPr>
        <p:txBody>
          <a:bodyPr/>
          <a:lstStyle/>
          <a:p>
            <a:pPr algn="just"/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 CẤU TẠO BÊN TRONG CỦA TRÁI ĐẤT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915400" cy="6096000"/>
          </a:xfrm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32.</a:t>
            </a:r>
          </a:p>
          <a:p>
            <a:pPr marL="0" indent="0" algn="just">
              <a:buNone/>
            </a:pP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15%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1%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1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ang 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848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276600" y="228600"/>
            <a:ext cx="15728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</a:p>
        </p:txBody>
      </p:sp>
    </p:spTree>
    <p:extLst>
      <p:ext uri="{BB962C8B-B14F-4D97-AF65-F5344CB8AC3E}">
        <p14:creationId xmlns:p14="http://schemas.microsoft.com/office/powerpoint/2010/main" val="23988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600" b="1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Kết quả hình ảnh cho trái đ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62174"/>
            <a:ext cx="670754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715000" y="76200"/>
            <a:ext cx="3200400" cy="259080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3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3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solidFill>
                  <a:srgbClr val="003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solidFill>
                  <a:srgbClr val="003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solidFill>
                  <a:srgbClr val="003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3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3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solidFill>
                  <a:srgbClr val="003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003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3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3B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5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36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600" b="1" u="sng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Kết quả hình ảnh cho không k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653257"/>
            <a:ext cx="4357255" cy="308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ết quả hình ảnh cho nướ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653257"/>
            <a:ext cx="4632960" cy="308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ết quả hình ảnh cho sinh vậ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6" y="3567183"/>
            <a:ext cx="7620000" cy="329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ết quả hình ảnh cho trường lê quý đôn phan thiế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6331"/>
            <a:ext cx="8567973" cy="61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2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ChangeArrowheads="1"/>
          </p:cNvSpPr>
          <p:nvPr/>
        </p:nvSpPr>
        <p:spPr bwMode="auto">
          <a:xfrm>
            <a:off x="381000" y="19050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None/>
              <a:defRPr/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	</a:t>
            </a:r>
            <a:endParaRPr lang="en-US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79" name="Picture 3" descr="Earth-1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1219200" y="1676400"/>
            <a:ext cx="734695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chủ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nhân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hành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tinh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mang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sự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sống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sinh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vật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tiến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hoá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nhất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giữa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muôn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loài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Do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đó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phải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thấy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trách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nhiệm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mình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giữ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gìn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bảo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vệ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môi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trường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Trái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Đất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mãi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đẹp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giàu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sức</a:t>
            </a:r>
            <a:r>
              <a:rPr lang="en-US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sống</a:t>
            </a:r>
            <a:endParaRPr lang="en-US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94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0" y="50800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10.  CẤU TẠO BÊN TRONG CỦA TRÁI ĐẤT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647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304800" y="10668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u="sng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400" b="1" u="sng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8369" name="Picture 17" descr="earth_interior1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733800" cy="365760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381000" y="1527412"/>
            <a:ext cx="441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CC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Bán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kính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Trái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Đất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6370km.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lúc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mũi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khoan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sâu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15km (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khoan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thăm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dò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dầu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mỏ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)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vì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vậy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không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thể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nghiên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cứu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cấu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bên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Trái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Đất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pháp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trực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itchFamily="18" charset="0"/>
              </a:rPr>
              <a:t>tiếp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304800" y="1421200"/>
            <a:ext cx="4572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? Theo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ta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nghiên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cứu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cấu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bên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?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Mục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đích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nghiên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cứu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  <a:latin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00FF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28373" name="Text Box 21"/>
          <p:cNvSpPr txBox="1">
            <a:spLocks noChangeArrowheads="1"/>
          </p:cNvSpPr>
          <p:nvPr/>
        </p:nvSpPr>
        <p:spPr bwMode="auto">
          <a:xfrm>
            <a:off x="381000" y="3479800"/>
            <a:ext cx="4191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Phương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pháp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thường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nghiên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cứu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sóng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lan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, do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chấn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đá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dưới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sâu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sóng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địa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chấn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Mục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đích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nghiên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cứu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lòng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mấy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trạng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thái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nhiệt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độ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chúng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Times New Roman" panose="02020603050405020304" pitchFamily="18" charset="0"/>
              </a:rPr>
              <a:t>sao</a:t>
            </a:r>
            <a:r>
              <a:rPr lang="en-US" sz="2400" dirty="0" smtClean="0">
                <a:solidFill>
                  <a:srgbClr val="FFFF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28374" name="Text Box 22"/>
          <p:cNvSpPr txBox="1">
            <a:spLocks noChangeArrowheads="1"/>
          </p:cNvSpPr>
          <p:nvPr/>
        </p:nvSpPr>
        <p:spPr bwMode="auto">
          <a:xfrm rot="-5400000">
            <a:off x="6057900" y="22479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66CC"/>
                </a:solidFill>
                <a:latin typeface="Times New Roman" panose="02020603050405020304" pitchFamily="18" charset="0"/>
              </a:rPr>
              <a:t>6370 km</a:t>
            </a:r>
          </a:p>
        </p:txBody>
      </p:sp>
      <p:sp>
        <p:nvSpPr>
          <p:cNvPr id="228375" name="Line 23"/>
          <p:cNvSpPr>
            <a:spLocks noChangeShapeType="1"/>
          </p:cNvSpPr>
          <p:nvPr/>
        </p:nvSpPr>
        <p:spPr bwMode="auto">
          <a:xfrm flipH="1" flipV="1">
            <a:off x="6705600" y="1676400"/>
            <a:ext cx="0" cy="1143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8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83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2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/>
      <p:bldP spid="228359" grpId="0"/>
      <p:bldP spid="228371" grpId="0"/>
      <p:bldP spid="228371" grpId="1"/>
      <p:bldP spid="228373" grpId="0"/>
      <p:bldP spid="2283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4776788"/>
            <a:ext cx="334010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4575175"/>
            <a:ext cx="3697288" cy="4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44988"/>
            <a:ext cx="1204913" cy="6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4159250"/>
            <a:ext cx="2506662" cy="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3979863"/>
            <a:ext cx="1309687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3979863"/>
            <a:ext cx="13176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4151313"/>
            <a:ext cx="3600450" cy="92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90850"/>
            <a:ext cx="2068512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68625"/>
            <a:ext cx="2060575" cy="7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38463"/>
            <a:ext cx="160655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2470150"/>
            <a:ext cx="1212850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462213"/>
            <a:ext cx="2314575" cy="78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439988"/>
            <a:ext cx="2016125" cy="4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2179638"/>
            <a:ext cx="1592262" cy="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2268538"/>
            <a:ext cx="155575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897063"/>
            <a:ext cx="18161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658938"/>
            <a:ext cx="1465263" cy="49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1279525"/>
            <a:ext cx="156210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1719263"/>
            <a:ext cx="1057275" cy="9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343150"/>
            <a:ext cx="2738437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7025"/>
            <a:ext cx="2373313" cy="14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5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4.Dặn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447800" y="2895600"/>
            <a:ext cx="6477000" cy="31242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-</a:t>
            </a:r>
            <a:r>
              <a:rPr lang="en-US" sz="3600" dirty="0" err="1" smtClean="0"/>
              <a:t>Học</a:t>
            </a:r>
            <a:r>
              <a:rPr lang="en-US" sz="3600" dirty="0" smtClean="0"/>
              <a:t> </a:t>
            </a:r>
            <a:r>
              <a:rPr lang="en-US" sz="3600" dirty="0" err="1" smtClean="0"/>
              <a:t>bài</a:t>
            </a:r>
            <a:endParaRPr lang="en-US" sz="3600" dirty="0" smtClean="0"/>
          </a:p>
          <a:p>
            <a:pPr algn="ctr"/>
            <a:r>
              <a:rPr lang="en-US" sz="3600" dirty="0" smtClean="0"/>
              <a:t>-</a:t>
            </a:r>
            <a:r>
              <a:rPr lang="en-US" sz="3600" dirty="0" err="1" smtClean="0"/>
              <a:t>Chuẩn</a:t>
            </a:r>
            <a:r>
              <a:rPr lang="en-US" sz="3600" dirty="0" smtClean="0"/>
              <a:t> </a:t>
            </a:r>
            <a:r>
              <a:rPr lang="en-US" sz="3600" dirty="0" err="1" smtClean="0"/>
              <a:t>bị</a:t>
            </a:r>
            <a:r>
              <a:rPr lang="en-US" sz="3600" dirty="0" smtClean="0"/>
              <a:t> </a:t>
            </a:r>
            <a:r>
              <a:rPr lang="en-US" sz="3600" dirty="0" err="1" smtClean="0"/>
              <a:t>bài</a:t>
            </a:r>
            <a:r>
              <a:rPr lang="en-US" sz="3600" dirty="0" smtClean="0"/>
              <a:t> </a:t>
            </a:r>
            <a:r>
              <a:rPr lang="en-US" sz="3600" dirty="0" err="1" smtClean="0"/>
              <a:t>mới</a:t>
            </a:r>
            <a:r>
              <a:rPr lang="en-US" sz="3600" dirty="0" smtClean="0"/>
              <a:t>: </a:t>
            </a:r>
            <a:r>
              <a:rPr lang="en-US" sz="3600" dirty="0" err="1" smtClean="0"/>
              <a:t>Thực</a:t>
            </a:r>
            <a:r>
              <a:rPr lang="en-US" sz="3600" dirty="0" smtClean="0"/>
              <a:t> </a:t>
            </a:r>
            <a:r>
              <a:rPr lang="en-US" sz="3600" dirty="0" err="1" smtClean="0"/>
              <a:t>hành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566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10. CẤU TẠO BÊN TRONG CỦA TRÁI ĐẤT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3072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9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269388"/>
            <a:ext cx="9067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u="sng" dirty="0" smtClean="0"/>
              <a:t>1.Cấu </a:t>
            </a:r>
            <a:r>
              <a:rPr lang="en-US" sz="3600" b="1" u="sng" dirty="0" err="1" smtClean="0"/>
              <a:t>tạo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bên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trong</a:t>
            </a:r>
            <a:r>
              <a:rPr lang="en-US" sz="3600" b="1" u="sng" dirty="0" smtClean="0"/>
              <a:t> </a:t>
            </a:r>
            <a:r>
              <a:rPr lang="en-US" sz="3600" b="1" u="sng" dirty="0" err="1" smtClean="0"/>
              <a:t>của</a:t>
            </a:r>
            <a:r>
              <a:rPr lang="en-US" sz="3600" b="1" u="sng" dirty="0" smtClean="0"/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8018"/>
            <a:ext cx="5370631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5029200" y="938775"/>
            <a:ext cx="4114800" cy="4988412"/>
          </a:xfrm>
          <a:prstGeom prst="cloudCallout">
            <a:avLst>
              <a:gd name="adj1" fmla="val -75499"/>
              <a:gd name="adj2" fmla="val 294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e Callout 1 3"/>
          <p:cNvSpPr/>
          <p:nvPr/>
        </p:nvSpPr>
        <p:spPr>
          <a:xfrm>
            <a:off x="108613" y="152400"/>
            <a:ext cx="3505200" cy="1981200"/>
          </a:xfrm>
          <a:prstGeom prst="borderCallout1">
            <a:avLst>
              <a:gd name="adj1" fmla="val 50934"/>
              <a:gd name="adj2" fmla="val -541"/>
              <a:gd name="adj3" fmla="val 205728"/>
              <a:gd name="adj4" fmla="val 41242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3733800" y="152400"/>
            <a:ext cx="3352801" cy="1981200"/>
          </a:xfrm>
          <a:prstGeom prst="borderCallout1">
            <a:avLst>
              <a:gd name="adj1" fmla="val 48750"/>
              <a:gd name="adj2" fmla="val -2125"/>
              <a:gd name="adj3" fmla="val 194598"/>
              <a:gd name="adj4" fmla="val -7543"/>
            </a:avLst>
          </a:prstGeom>
          <a:solidFill>
            <a:schemeClr val="tx2">
              <a:lumMod val="75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370631" y="1808018"/>
            <a:ext cx="3428999" cy="2992582"/>
          </a:xfrm>
          <a:prstGeom prst="cloudCallout">
            <a:avLst>
              <a:gd name="adj1" fmla="val -49520"/>
              <a:gd name="adj2" fmla="val 6635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57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build="allAtOnce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05400" y="228600"/>
            <a:ext cx="4038600" cy="5410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100" b="1" dirty="0" smtClean="0">
                <a:solidFill>
                  <a:schemeClr val="bg1"/>
                </a:solidFill>
              </a:rPr>
              <a:t>	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H26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1+2 :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3+4 :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5+6 :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267" name="Picture 3" descr="crust400 copy"/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5334000" cy="66294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41219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7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7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7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7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375" name="Group 3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663279516"/>
              </p:ext>
            </p:extLst>
          </p:nvPr>
        </p:nvGraphicFramePr>
        <p:xfrm>
          <a:off x="304800" y="1031875"/>
          <a:ext cx="8382000" cy="5445126"/>
        </p:xfrm>
        <a:graphic>
          <a:graphicData uri="http://schemas.openxmlformats.org/drawingml/2006/table">
            <a:tbl>
              <a:tblPr/>
              <a:tblGrid>
                <a:gridCol w="1047750"/>
                <a:gridCol w="1646238"/>
                <a:gridCol w="2066925"/>
                <a:gridCol w="1587500"/>
                <a:gridCol w="2033587"/>
              </a:tblGrid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dày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 Thái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độ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Trung gian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Lõi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0370" name="Rectangle 34"/>
          <p:cNvSpPr>
            <a:spLocks noChangeArrowheads="1"/>
          </p:cNvSpPr>
          <p:nvPr/>
        </p:nvSpPr>
        <p:spPr bwMode="auto">
          <a:xfrm>
            <a:off x="533400" y="152400"/>
            <a:ext cx="822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  <a:endParaRPr lang="en-US" sz="52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23" name="AutoShape 3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20000" y="381000"/>
            <a:ext cx="10668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7645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1524000" y="2209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sz="2400">
              <a:latin typeface="VNI-Hobo" pitchFamily="2" charset="0"/>
            </a:endParaRPr>
          </a:p>
        </p:txBody>
      </p:sp>
      <p:sp>
        <p:nvSpPr>
          <p:cNvPr id="271395" name="Text Box 35"/>
          <p:cNvSpPr txBox="1">
            <a:spLocks noChangeArrowheads="1"/>
          </p:cNvSpPr>
          <p:nvPr/>
        </p:nvSpPr>
        <p:spPr bwMode="auto">
          <a:xfrm>
            <a:off x="1447800" y="32004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1399" name="Text Box 39"/>
          <p:cNvSpPr txBox="1">
            <a:spLocks noChangeArrowheads="1"/>
          </p:cNvSpPr>
          <p:nvPr/>
        </p:nvSpPr>
        <p:spPr bwMode="auto">
          <a:xfrm>
            <a:off x="1600200" y="403860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VNI-Hobo" pitchFamily="2" charset="0"/>
            </a:endParaRPr>
          </a:p>
        </p:txBody>
      </p:sp>
      <p:sp>
        <p:nvSpPr>
          <p:cNvPr id="271409" name="Rectangle 49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10: CẤU TẠO BÊN TRONG  CỦA TRÁI ĐẤT</a:t>
            </a:r>
          </a:p>
        </p:txBody>
      </p:sp>
      <p:sp>
        <p:nvSpPr>
          <p:cNvPr id="271411" name="Rectangle 51"/>
          <p:cNvSpPr>
            <a:spLocks noChangeArrowheads="1"/>
          </p:cNvSpPr>
          <p:nvPr/>
        </p:nvSpPr>
        <p:spPr bwMode="auto">
          <a:xfrm>
            <a:off x="152400" y="91440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1. CẤU TẠO BÊN TRONG CỦA TRÁI ĐẤT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71415" name="Text Box 55"/>
          <p:cNvSpPr txBox="1">
            <a:spLocks noChangeArrowheads="1"/>
          </p:cNvSpPr>
          <p:nvPr/>
        </p:nvSpPr>
        <p:spPr bwMode="auto">
          <a:xfrm>
            <a:off x="-17060" y="6064220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7653384"/>
              </p:ext>
            </p:extLst>
          </p:nvPr>
        </p:nvGraphicFramePr>
        <p:xfrm>
          <a:off x="152400" y="1371601"/>
          <a:ext cx="8991600" cy="4784089"/>
        </p:xfrm>
        <a:graphic>
          <a:graphicData uri="http://schemas.openxmlformats.org/drawingml/2006/table">
            <a:tbl>
              <a:tblPr firstRow="1" firstCol="1" bandRow="1"/>
              <a:tblGrid>
                <a:gridCol w="1497856"/>
                <a:gridCol w="1710237"/>
                <a:gridCol w="1810839"/>
                <a:gridCol w="2012043"/>
                <a:gridCol w="1960625"/>
              </a:tblGrid>
              <a:tr h="153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km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1000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99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 trung gian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3.000km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dẻo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lỏng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4700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Đât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Lõi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3.000km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Lỏng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rắn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5.000</a:t>
                      </a:r>
                      <a:r>
                        <a:rPr lang="en-US" sz="20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09907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7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95" grpId="0" build="p" autoUpdateAnimBg="0"/>
      <p:bldP spid="271399" grpId="0" autoUpdateAnimBg="0"/>
      <p:bldP spid="27141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10. CẤU TẠO BÊN TRONG CỦA TRÁI ĐẤT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3072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u tao ben trong trai dat - Dia 6">
  <a:themeElements>
    <a:clrScheme name="Cau tao ben trong trai dat - Dia 6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Cau tao ben trong trai dat - Dia 6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Cau tao ben trong trai dat - Dia 6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au tao ben trong trai dat - Dia 6">
  <a:themeElements>
    <a:clrScheme name="Cau tao ben trong trai dat - Dia 6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Cau tao ben trong trai dat - Dia 6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Cau tao ben trong trai dat - Dia 6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au tao ben trong trai dat - Dia 6">
  <a:themeElements>
    <a:clrScheme name="Cau tao ben trong trai dat - Dia 6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Cau tao ben trong trai dat - Dia 6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Cau tao ben trong trai dat - Dia 6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Cau tao ben trong trai dat - Dia 6">
  <a:themeElements>
    <a:clrScheme name="Cau tao ben trong trai dat - Dia 6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Cau tao ben trong trai dat - Dia 6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Cau tao ben trong trai dat - Dia 6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Cau tao ben trong trai dat - Dia 6">
  <a:themeElements>
    <a:clrScheme name="Cau tao ben trong trai dat - Dia 6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Cau tao ben trong trai dat - Dia 6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Cau tao ben trong trai dat - Dia 6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Cau tao ben trong trai dat - Dia 6">
  <a:themeElements>
    <a:clrScheme name="Cau tao ben trong trai dat - Dia 6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Cau tao ben trong trai dat - Dia 6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Cau tao ben trong trai dat - Dia 6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Cau tao ben trong trai dat - Dia 6">
  <a:themeElements>
    <a:clrScheme name="Cau tao ben trong trai dat - Dia 6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Cau tao ben trong trai dat - Dia 6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Cau tao ben trong trai dat - Dia 6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Cau tao ben trong trai dat - Dia 6">
  <a:themeElements>
    <a:clrScheme name="Cau tao ben trong trai dat - Dia 6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Cau tao ben trong trai dat - Dia 6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Cau tao ben trong trai dat - Dia 6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u tao ben trong trai dat - Dia 6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332</TotalTime>
  <Words>1561</Words>
  <Application>Microsoft Office PowerPoint</Application>
  <PresentationFormat>On-screen Show (4:3)</PresentationFormat>
  <Paragraphs>177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31</vt:i4>
      </vt:variant>
    </vt:vector>
  </HeadingPairs>
  <TitlesOfParts>
    <vt:vector size="50" baseType="lpstr">
      <vt:lpstr>.VnTime</vt:lpstr>
      <vt:lpstr>.VnTimeH</vt:lpstr>
      <vt:lpstr>Algerian</vt:lpstr>
      <vt:lpstr>Arial</vt:lpstr>
      <vt:lpstr>Calibri</vt:lpstr>
      <vt:lpstr>Times New Roman</vt:lpstr>
      <vt:lpstr>Verdana</vt:lpstr>
      <vt:lpstr>VNI-Hobo</vt:lpstr>
      <vt:lpstr>VNI-Times</vt:lpstr>
      <vt:lpstr>Wingdings</vt:lpstr>
      <vt:lpstr>Cau tao ben trong trai dat - Dia 6</vt:lpstr>
      <vt:lpstr>1_Cau tao ben trong trai dat - Dia 6</vt:lpstr>
      <vt:lpstr>2_Cau tao ben trong trai dat - Dia 6</vt:lpstr>
      <vt:lpstr>5_Cau tao ben trong trai dat - Dia 6</vt:lpstr>
      <vt:lpstr>6_Cau tao ben trong trai dat - Dia 6</vt:lpstr>
      <vt:lpstr>7_Cau tao ben trong trai dat - Dia 6</vt:lpstr>
      <vt:lpstr>8_Cau tao ben trong trai dat - Dia 6</vt:lpstr>
      <vt:lpstr>9_Cau tao ben trong trai dat - Dia 6</vt:lpstr>
      <vt:lpstr>Default Design</vt:lpstr>
      <vt:lpstr>PowerPoint Presentation</vt:lpstr>
      <vt:lpstr> TiếT 12 - Bài 10</vt:lpstr>
      <vt:lpstr>PowerPoint Presentation</vt:lpstr>
      <vt:lpstr>Tiết 12 – Bài 10. CẤU TẠO BÊN TRONG CỦA TRÁI ĐẤT</vt:lpstr>
      <vt:lpstr>PowerPoint Presentation</vt:lpstr>
      <vt:lpstr>PowerPoint Presentation</vt:lpstr>
      <vt:lpstr>PowerPoint Presentation</vt:lpstr>
      <vt:lpstr>Tiết 12 - Bài 10: CẤU TẠO BÊN TRONG  CỦA TRÁI ĐẤT</vt:lpstr>
      <vt:lpstr>Tiết 12 – Bài 10. CẤU TẠO BÊN TRONG CỦA TRÁI ĐẤT</vt:lpstr>
      <vt:lpstr> CẤU TRÚC CỦA TRÁI ĐẤT</vt:lpstr>
      <vt:lpstr>PowerPoint Presentation</vt:lpstr>
      <vt:lpstr>Tiết 12 – Bài 10. CẤU TẠO BÊN TRONG CỦA TRÁI ĐẤT</vt:lpstr>
      <vt:lpstr>PowerPoint Presentation</vt:lpstr>
      <vt:lpstr>Tiết 12 - Bài 10: CẤU TẠO BÊN TRONG  CỦA TRÁI ĐẤT</vt:lpstr>
      <vt:lpstr>PowerPoint Presentation</vt:lpstr>
      <vt:lpstr>PowerPoint Presentation</vt:lpstr>
      <vt:lpstr>Tiết 12 – Bài 10. CẤU TẠO BÊN TRONG CỦA TRÁI ĐẤT</vt:lpstr>
      <vt:lpstr>Tiết 12 – Bài 10. CẤU TẠO BÊN TRONG CỦA TRÁI ĐẤT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HÌNH ẢNH VỀ NÚI LỬA VÀ ĐỘNG ĐẤT </vt:lpstr>
      <vt:lpstr>Tiết 12 – Bài 10. CẤU TẠO BÊN TRONG CỦA TRÁI ĐẤT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10</dc:title>
  <dc:creator>HOA</dc:creator>
  <cp:lastModifiedBy>Admin</cp:lastModifiedBy>
  <cp:revision>41</cp:revision>
  <dcterms:created xsi:type="dcterms:W3CDTF">2017-10-17T08:56:28Z</dcterms:created>
  <dcterms:modified xsi:type="dcterms:W3CDTF">2019-11-04T17:36:40Z</dcterms:modified>
</cp:coreProperties>
</file>